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BFD7"/>
    <a:srgbClr val="6D7C8F"/>
    <a:srgbClr val="9DB1D4"/>
    <a:srgbClr val="8DA3CB"/>
    <a:srgbClr val="4228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58"/>
  </p:normalViewPr>
  <p:slideViewPr>
    <p:cSldViewPr snapToGrid="0" snapToObjects="1">
      <p:cViewPr varScale="1">
        <p:scale>
          <a:sx n="78" d="100"/>
          <a:sy n="78" d="100"/>
        </p:scale>
        <p:origin x="29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1B0DBA-4B69-0545-AA4A-DEAFB2989C14}"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3391872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B0DBA-4B69-0545-AA4A-DEAFB2989C14}"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2034254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B0DBA-4B69-0545-AA4A-DEAFB2989C14}"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381131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B0DBA-4B69-0545-AA4A-DEAFB2989C14}"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1234441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1B0DBA-4B69-0545-AA4A-DEAFB2989C14}" type="datetimeFigureOut">
              <a:rPr lang="en-US" smtClean="0"/>
              <a:t>4/1/2021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3966205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1B0DBA-4B69-0545-AA4A-DEAFB2989C14}" type="datetimeFigureOut">
              <a:rPr lang="en-US" smtClean="0"/>
              <a:t>4/1/2021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162467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1B0DBA-4B69-0545-AA4A-DEAFB2989C14}" type="datetimeFigureOut">
              <a:rPr lang="en-US" smtClean="0"/>
              <a:t>4/1/2021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1967040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1B0DBA-4B69-0545-AA4A-DEAFB2989C14}" type="datetimeFigureOut">
              <a:rPr lang="en-US" smtClean="0"/>
              <a:t>4/1/2021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3928630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B0DBA-4B69-0545-AA4A-DEAFB2989C14}" type="datetimeFigureOut">
              <a:rPr lang="en-US" smtClean="0"/>
              <a:t>4/1/2021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1788610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E1B0DBA-4B69-0545-AA4A-DEAFB2989C14}" type="datetimeFigureOut">
              <a:rPr lang="en-US" smtClean="0"/>
              <a:t>4/1/2021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504470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E1B0DBA-4B69-0545-AA4A-DEAFB2989C14}" type="datetimeFigureOut">
              <a:rPr lang="en-US" smtClean="0"/>
              <a:t>4/1/2021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092992-8E3C-794A-86C9-26EE07D3C04B}" type="slidenum">
              <a:rPr lang="en-US" smtClean="0"/>
              <a:t>‹#›</a:t>
            </a:fld>
            <a:endParaRPr lang="en-US"/>
          </a:p>
        </p:txBody>
      </p:sp>
    </p:spTree>
    <p:extLst>
      <p:ext uri="{BB962C8B-B14F-4D97-AF65-F5344CB8AC3E}">
        <p14:creationId xmlns:p14="http://schemas.microsoft.com/office/powerpoint/2010/main" val="3743389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0E1B0DBA-4B69-0545-AA4A-DEAFB2989C14}" type="datetimeFigureOut">
              <a:rPr lang="en-US" smtClean="0"/>
              <a:t>4/1/2021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78092992-8E3C-794A-86C9-26EE07D3C04B}" type="slidenum">
              <a:rPr lang="en-US" smtClean="0"/>
              <a:t>‹#›</a:t>
            </a:fld>
            <a:endParaRPr lang="en-US"/>
          </a:p>
        </p:txBody>
      </p:sp>
    </p:spTree>
    <p:extLst>
      <p:ext uri="{BB962C8B-B14F-4D97-AF65-F5344CB8AC3E}">
        <p14:creationId xmlns:p14="http://schemas.microsoft.com/office/powerpoint/2010/main" val="118056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38733ACD-5B07-534A-A41F-1DCEC3F56BE4}"/>
              </a:ext>
            </a:extLst>
          </p:cNvPr>
          <p:cNvPicPr>
            <a:picLocks noChangeAspect="1"/>
          </p:cNvPicPr>
          <p:nvPr/>
        </p:nvPicPr>
        <p:blipFill>
          <a:blip r:embed="rId2"/>
          <a:stretch>
            <a:fillRect/>
          </a:stretch>
        </p:blipFill>
        <p:spPr>
          <a:xfrm>
            <a:off x="0" y="0"/>
            <a:ext cx="7810500" cy="10058400"/>
          </a:xfrm>
          <a:prstGeom prst="rect">
            <a:avLst/>
          </a:prstGeom>
        </p:spPr>
      </p:pic>
      <p:sp>
        <p:nvSpPr>
          <p:cNvPr id="19" name="TextBox 18">
            <a:extLst>
              <a:ext uri="{FF2B5EF4-FFF2-40B4-BE49-F238E27FC236}">
                <a16:creationId xmlns:a16="http://schemas.microsoft.com/office/drawing/2014/main" id="{5DE13A64-64F2-564C-ACF7-785401A4B38E}"/>
              </a:ext>
            </a:extLst>
          </p:cNvPr>
          <p:cNvSpPr txBox="1"/>
          <p:nvPr/>
        </p:nvSpPr>
        <p:spPr>
          <a:xfrm>
            <a:off x="295275" y="2248614"/>
            <a:ext cx="4057650" cy="5262979"/>
          </a:xfrm>
          <a:prstGeom prst="rect">
            <a:avLst/>
          </a:prstGeom>
          <a:noFill/>
        </p:spPr>
        <p:txBody>
          <a:bodyPr wrap="square" rtlCol="0">
            <a:spAutoFit/>
          </a:bodyPr>
          <a:lstStyle/>
          <a:p>
            <a:r>
              <a:rPr lang="en-US" sz="1400" dirty="0">
                <a:latin typeface="Arial Nova" panose="020B0504020202020204" pitchFamily="34" charset="0"/>
              </a:rPr>
              <a:t>Welcome back students and parents! I hope that you had an enjoyable and restful spring break. Now that everyone is rested up, it is time to refocus and get ready to slay the SAT-10 and FSA! Your teachers have worked incredibly hard and have dedicated a lot of time and energy to assure your success. Now, it is up to you. We can do this Bulldogs!</a:t>
            </a:r>
          </a:p>
          <a:p>
            <a:endParaRPr lang="en-US" sz="1400" dirty="0">
              <a:latin typeface="Arial Nova" panose="020B0504020202020204" pitchFamily="34" charset="0"/>
            </a:endParaRPr>
          </a:p>
          <a:p>
            <a:r>
              <a:rPr lang="en-US" sz="1400" dirty="0">
                <a:latin typeface="Arial Nova" panose="020B0504020202020204" pitchFamily="34" charset="0"/>
              </a:rPr>
              <a:t>All students were given study packets before leaving for spring break and after school tutoring will continue for a few more weeks. If we all do our part, we all will be successful. </a:t>
            </a:r>
          </a:p>
          <a:p>
            <a:r>
              <a:rPr lang="en-US" sz="1400" dirty="0">
                <a:latin typeface="Arial Nova" panose="020B0504020202020204" pitchFamily="34" charset="0"/>
              </a:rPr>
              <a:t>Although April is packed with assessments, we figured a way to still include some fun activities that everyone will enjoy.</a:t>
            </a:r>
          </a:p>
          <a:p>
            <a:endParaRPr lang="en-US" sz="1400" dirty="0">
              <a:latin typeface="Arial Nova" panose="020B0504020202020204" pitchFamily="34" charset="0"/>
            </a:endParaRPr>
          </a:p>
          <a:p>
            <a:r>
              <a:rPr lang="en-US" sz="1400" dirty="0">
                <a:latin typeface="Arial Nova" panose="020B0504020202020204" pitchFamily="34" charset="0"/>
              </a:rPr>
              <a:t>Lastly, parents encourage your child to continue their hard work in and out of the classroom so they may earn Bulldog Bucks and use to purchase items at our Bulldog Store at the end of the month.</a:t>
            </a:r>
          </a:p>
          <a:p>
            <a:endParaRPr lang="en-US" sz="1400" dirty="0">
              <a:latin typeface="Arial Nova" panose="020B0504020202020204" pitchFamily="34" charset="0"/>
            </a:endParaRPr>
          </a:p>
          <a:p>
            <a:r>
              <a:rPr lang="en-US" sz="1400" dirty="0">
                <a:latin typeface="Arial Nova" panose="020B0504020202020204" pitchFamily="34" charset="0"/>
              </a:rPr>
              <a:t>Thank you for your continued support.—Mr. G </a:t>
            </a:r>
          </a:p>
        </p:txBody>
      </p:sp>
      <p:sp>
        <p:nvSpPr>
          <p:cNvPr id="21" name="TextBox 20">
            <a:extLst>
              <a:ext uri="{FF2B5EF4-FFF2-40B4-BE49-F238E27FC236}">
                <a16:creationId xmlns:a16="http://schemas.microsoft.com/office/drawing/2014/main" id="{0C93421A-86F0-4442-B0AB-5A69202B2D81}"/>
              </a:ext>
            </a:extLst>
          </p:cNvPr>
          <p:cNvSpPr txBox="1"/>
          <p:nvPr/>
        </p:nvSpPr>
        <p:spPr>
          <a:xfrm>
            <a:off x="4667250" y="7379554"/>
            <a:ext cx="2914650" cy="2062103"/>
          </a:xfrm>
          <a:prstGeom prst="rect">
            <a:avLst/>
          </a:prstGeom>
          <a:noFill/>
        </p:spPr>
        <p:txBody>
          <a:bodyPr wrap="square" rtlCol="0">
            <a:spAutoFit/>
          </a:bodyPr>
          <a:lstStyle/>
          <a:p>
            <a:pPr marL="285750" indent="-285750">
              <a:buFont typeface="Wingdings" panose="05000000000000000000" pitchFamily="2" charset="2"/>
              <a:buChar char="ü"/>
            </a:pPr>
            <a:r>
              <a:rPr lang="en-US" sz="1600" dirty="0">
                <a:latin typeface="Arial Nova" panose="020B0504020202020204" pitchFamily="34" charset="0"/>
              </a:rPr>
              <a:t>Be to school every day and on time</a:t>
            </a:r>
          </a:p>
          <a:p>
            <a:pPr marL="285750" indent="-285750">
              <a:buFont typeface="Wingdings" panose="05000000000000000000" pitchFamily="2" charset="2"/>
              <a:buChar char="ü"/>
            </a:pPr>
            <a:r>
              <a:rPr lang="en-US" sz="1600" dirty="0">
                <a:latin typeface="Arial Nova" panose="020B0504020202020204" pitchFamily="34" charset="0"/>
              </a:rPr>
              <a:t>Honesty</a:t>
            </a:r>
          </a:p>
          <a:p>
            <a:pPr marL="285750" indent="-285750">
              <a:buFont typeface="Wingdings" panose="05000000000000000000" pitchFamily="2" charset="2"/>
              <a:buChar char="ü"/>
            </a:pPr>
            <a:r>
              <a:rPr lang="en-US" sz="1600" dirty="0">
                <a:latin typeface="Arial Nova" panose="020B0504020202020204" pitchFamily="34" charset="0"/>
              </a:rPr>
              <a:t>Work on academic goals</a:t>
            </a:r>
          </a:p>
          <a:p>
            <a:pPr marL="285750" indent="-285750">
              <a:buFont typeface="Wingdings" panose="05000000000000000000" pitchFamily="2" charset="2"/>
              <a:buChar char="ü"/>
            </a:pPr>
            <a:r>
              <a:rPr lang="en-US" sz="1600" dirty="0">
                <a:latin typeface="Arial Nova" panose="020B0504020202020204" pitchFamily="34" charset="0"/>
              </a:rPr>
              <a:t>Do your homework</a:t>
            </a:r>
          </a:p>
          <a:p>
            <a:pPr marL="285750" indent="-285750">
              <a:buFont typeface="Wingdings" panose="05000000000000000000" pitchFamily="2" charset="2"/>
              <a:buChar char="ü"/>
            </a:pPr>
            <a:r>
              <a:rPr lang="en-US" sz="1600" dirty="0">
                <a:latin typeface="Arial Nova" panose="020B0504020202020204" pitchFamily="34" charset="0"/>
              </a:rPr>
              <a:t>Maintain the “A”</a:t>
            </a:r>
          </a:p>
          <a:p>
            <a:pPr marL="285750" indent="-285750">
              <a:buFont typeface="Wingdings" panose="05000000000000000000" pitchFamily="2" charset="2"/>
              <a:buChar char="ü"/>
            </a:pPr>
            <a:r>
              <a:rPr lang="en-US" sz="1600" dirty="0">
                <a:latin typeface="Arial Nova" panose="020B0504020202020204" pitchFamily="34" charset="0"/>
              </a:rPr>
              <a:t>Be the best you can be</a:t>
            </a:r>
          </a:p>
          <a:p>
            <a:pPr marL="285750" indent="-285750">
              <a:buFont typeface="Wingdings" panose="05000000000000000000" pitchFamily="2" charset="2"/>
              <a:buChar char="ü"/>
            </a:pPr>
            <a:r>
              <a:rPr lang="en-US" sz="1600" dirty="0">
                <a:latin typeface="Arial Nova" panose="020B0504020202020204" pitchFamily="34" charset="0"/>
              </a:rPr>
              <a:t>Read together as a family</a:t>
            </a:r>
          </a:p>
        </p:txBody>
      </p:sp>
      <p:sp>
        <p:nvSpPr>
          <p:cNvPr id="22" name="TextBox 21">
            <a:extLst>
              <a:ext uri="{FF2B5EF4-FFF2-40B4-BE49-F238E27FC236}">
                <a16:creationId xmlns:a16="http://schemas.microsoft.com/office/drawing/2014/main" id="{370FDAD2-2482-074E-BB53-E2AC9AFDFA74}"/>
              </a:ext>
            </a:extLst>
          </p:cNvPr>
          <p:cNvSpPr txBox="1"/>
          <p:nvPr/>
        </p:nvSpPr>
        <p:spPr>
          <a:xfrm>
            <a:off x="171450" y="8210550"/>
            <a:ext cx="4305300" cy="1477328"/>
          </a:xfrm>
          <a:prstGeom prst="rect">
            <a:avLst/>
          </a:prstGeom>
          <a:noFill/>
        </p:spPr>
        <p:txBody>
          <a:bodyPr wrap="square" rtlCol="0">
            <a:spAutoFit/>
          </a:bodyPr>
          <a:lstStyle/>
          <a:p>
            <a:r>
              <a:rPr lang="en-US" sz="1500" dirty="0">
                <a:latin typeface="Arial Nova" panose="020B0504020202020204" pitchFamily="34" charset="0"/>
              </a:rPr>
              <a:t>The month of March we celebrate: </a:t>
            </a:r>
          </a:p>
          <a:p>
            <a:r>
              <a:rPr lang="en-US" sz="1500" dirty="0">
                <a:latin typeface="Arial Nova" panose="020B0504020202020204" pitchFamily="34" charset="0"/>
              </a:rPr>
              <a:t>PBIS S.T.A.R.S. Tokens Winners- Ms. Rodriguez</a:t>
            </a:r>
          </a:p>
          <a:p>
            <a:r>
              <a:rPr lang="en-US" sz="1500" dirty="0">
                <a:latin typeface="Arial Nova" panose="020B0504020202020204" pitchFamily="34" charset="0"/>
              </a:rPr>
              <a:t>March Teacher of the Month- Mrs. Solis</a:t>
            </a:r>
          </a:p>
          <a:p>
            <a:r>
              <a:rPr lang="en-US" sz="1500" dirty="0">
                <a:latin typeface="Arial Nova" panose="020B0504020202020204" pitchFamily="34" charset="0"/>
              </a:rPr>
              <a:t>March Employee of the Month- Mrs. Sarmiento</a:t>
            </a:r>
          </a:p>
          <a:p>
            <a:r>
              <a:rPr lang="en-US" sz="1500" dirty="0">
                <a:latin typeface="Arial Nova" panose="020B0504020202020204" pitchFamily="34" charset="0"/>
              </a:rPr>
              <a:t>March Student of the Month- Alexa Gonzalez</a:t>
            </a:r>
          </a:p>
          <a:p>
            <a:r>
              <a:rPr lang="en-US" sz="1500" dirty="0">
                <a:latin typeface="Arial Nova" panose="020B0504020202020204" pitchFamily="34" charset="0"/>
              </a:rPr>
              <a:t>CONGRATULATIONS!!! </a:t>
            </a:r>
          </a:p>
        </p:txBody>
      </p:sp>
      <p:sp>
        <p:nvSpPr>
          <p:cNvPr id="23" name="TextBox 22">
            <a:extLst>
              <a:ext uri="{FF2B5EF4-FFF2-40B4-BE49-F238E27FC236}">
                <a16:creationId xmlns:a16="http://schemas.microsoft.com/office/drawing/2014/main" id="{15087AB5-7294-FC4A-BABF-C504E6DA1D69}"/>
              </a:ext>
            </a:extLst>
          </p:cNvPr>
          <p:cNvSpPr txBox="1"/>
          <p:nvPr/>
        </p:nvSpPr>
        <p:spPr>
          <a:xfrm>
            <a:off x="1235676" y="1149548"/>
            <a:ext cx="2250474" cy="400110"/>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April 2021</a:t>
            </a:r>
          </a:p>
        </p:txBody>
      </p:sp>
      <p:sp>
        <p:nvSpPr>
          <p:cNvPr id="2" name="TextBox 1">
            <a:extLst>
              <a:ext uri="{FF2B5EF4-FFF2-40B4-BE49-F238E27FC236}">
                <a16:creationId xmlns:a16="http://schemas.microsoft.com/office/drawing/2014/main" id="{A106361D-2BBF-4AB1-8715-429DD435382B}"/>
              </a:ext>
            </a:extLst>
          </p:cNvPr>
          <p:cNvSpPr txBox="1"/>
          <p:nvPr/>
        </p:nvSpPr>
        <p:spPr>
          <a:xfrm>
            <a:off x="4667250" y="3113904"/>
            <a:ext cx="3105150" cy="2400657"/>
          </a:xfrm>
          <a:prstGeom prst="rect">
            <a:avLst/>
          </a:prstGeom>
          <a:noFill/>
        </p:spPr>
        <p:txBody>
          <a:bodyPr wrap="square" rtlCol="0">
            <a:spAutoFit/>
          </a:bodyPr>
          <a:lstStyle/>
          <a:p>
            <a:r>
              <a:rPr lang="en-US" sz="1500" dirty="0">
                <a:latin typeface="Arial Nova" panose="020B0504020202020204" pitchFamily="34" charset="0"/>
              </a:rPr>
              <a:t>04/05- Spring Gram Sale Begins</a:t>
            </a:r>
          </a:p>
          <a:p>
            <a:r>
              <a:rPr lang="en-US" sz="1500" dirty="0">
                <a:latin typeface="Arial Nova" panose="020B0504020202020204" pitchFamily="34" charset="0"/>
              </a:rPr>
              <a:t>04/16- Spring Grams Sale ends</a:t>
            </a:r>
          </a:p>
          <a:p>
            <a:r>
              <a:rPr lang="en-US" sz="1500" dirty="0">
                <a:latin typeface="Arial Nova" panose="020B0504020202020204" pitchFamily="34" charset="0"/>
              </a:rPr>
              <a:t>04/22- Earth Day</a:t>
            </a:r>
          </a:p>
          <a:p>
            <a:r>
              <a:rPr lang="en-US" sz="1500" dirty="0">
                <a:latin typeface="Arial Nova" panose="020B0504020202020204" pitchFamily="34" charset="0"/>
              </a:rPr>
              <a:t>04/23- Spring Pictures-$5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04/27- SOM Breakfast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500" dirty="0">
                <a:solidFill>
                  <a:prstClr val="black"/>
                </a:solidFill>
                <a:latin typeface="Arial Nova" panose="020B0504020202020204" pitchFamily="34" charset="0"/>
              </a:rPr>
              <a:t>04/28- Bulldog Store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500" dirty="0">
                <a:solidFill>
                  <a:prstClr val="black"/>
                </a:solidFill>
                <a:latin typeface="Arial Nova" panose="020B0504020202020204" pitchFamily="34" charset="0"/>
              </a:rPr>
              <a:t>04/29- PBIS Social</a:t>
            </a:r>
            <a:endParaRPr lang="en-US" sz="1500" dirty="0">
              <a:latin typeface="Arial Nova" panose="020B0504020202020204" pitchFamily="34" charset="0"/>
            </a:endParaRPr>
          </a:p>
          <a:p>
            <a:r>
              <a:rPr lang="en-US" sz="1500" dirty="0">
                <a:latin typeface="Arial Nova" panose="020B0504020202020204" pitchFamily="34" charset="0"/>
              </a:rPr>
              <a:t>04/30- Spring Fling Dance</a:t>
            </a:r>
          </a:p>
          <a:p>
            <a:r>
              <a:rPr lang="en-US" sz="1500" dirty="0">
                <a:solidFill>
                  <a:prstClr val="black"/>
                </a:solidFill>
                <a:latin typeface="Arial Nova" panose="020B0504020202020204" pitchFamily="34" charset="0"/>
              </a:rPr>
              <a:t>Tuesdays/Thursdays- Donuts Sale</a:t>
            </a:r>
          </a:p>
          <a:p>
            <a:r>
              <a:rPr lang="en-US" sz="1500" dirty="0">
                <a:latin typeface="Arial Nova" panose="020B0504020202020204" pitchFamily="34" charset="0"/>
              </a:rPr>
              <a:t>Fridays– Snow Cones Sale</a:t>
            </a:r>
          </a:p>
        </p:txBody>
      </p:sp>
    </p:spTree>
    <p:extLst>
      <p:ext uri="{BB962C8B-B14F-4D97-AF65-F5344CB8AC3E}">
        <p14:creationId xmlns:p14="http://schemas.microsoft.com/office/powerpoint/2010/main" val="115267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72C6526-68F2-9547-A80C-102C5014F02F}"/>
              </a:ext>
            </a:extLst>
          </p:cNvPr>
          <p:cNvPicPr>
            <a:picLocks noChangeAspect="1"/>
          </p:cNvPicPr>
          <p:nvPr/>
        </p:nvPicPr>
        <p:blipFill>
          <a:blip r:embed="rId2"/>
          <a:stretch>
            <a:fillRect/>
          </a:stretch>
        </p:blipFill>
        <p:spPr>
          <a:xfrm>
            <a:off x="111210" y="30584"/>
            <a:ext cx="7772400" cy="10015459"/>
          </a:xfrm>
          <a:prstGeom prst="rect">
            <a:avLst/>
          </a:prstGeom>
        </p:spPr>
      </p:pic>
      <p:sp>
        <p:nvSpPr>
          <p:cNvPr id="26" name="TextBox 25">
            <a:extLst>
              <a:ext uri="{FF2B5EF4-FFF2-40B4-BE49-F238E27FC236}">
                <a16:creationId xmlns:a16="http://schemas.microsoft.com/office/drawing/2014/main" id="{BBC450CA-FC89-B64B-92C8-6B2A0D5FCD6C}"/>
              </a:ext>
            </a:extLst>
          </p:cNvPr>
          <p:cNvSpPr txBox="1"/>
          <p:nvPr/>
        </p:nvSpPr>
        <p:spPr>
          <a:xfrm>
            <a:off x="4857750" y="7422934"/>
            <a:ext cx="2914650" cy="2169825"/>
          </a:xfrm>
          <a:prstGeom prst="rect">
            <a:avLst/>
          </a:prstGeom>
          <a:noFill/>
        </p:spPr>
        <p:txBody>
          <a:bodyPr wrap="square" rtlCol="0">
            <a:spAutoFit/>
          </a:bodyPr>
          <a:lstStyle/>
          <a:p>
            <a:pPr marL="285750" indent="-285750">
              <a:buFont typeface="Wingdings" panose="05000000000000000000" pitchFamily="2" charset="2"/>
              <a:buChar char="ü"/>
            </a:pPr>
            <a:r>
              <a:rPr lang="es-ES" sz="1500" dirty="0">
                <a:latin typeface="Arial Nova" panose="020B0504020202020204" pitchFamily="34" charset="0"/>
              </a:rPr>
              <a:t>Ir a la escuela todos los días ya tiempo</a:t>
            </a:r>
          </a:p>
          <a:p>
            <a:pPr marL="285750" indent="-285750">
              <a:buFont typeface="Wingdings" panose="05000000000000000000" pitchFamily="2" charset="2"/>
              <a:buChar char="ü"/>
            </a:pPr>
            <a:r>
              <a:rPr lang="es-ES" sz="1500" dirty="0">
                <a:latin typeface="Arial Nova" panose="020B0504020202020204" pitchFamily="34" charset="0"/>
              </a:rPr>
              <a:t>Honestidad</a:t>
            </a:r>
          </a:p>
          <a:p>
            <a:pPr marL="285750" indent="-285750">
              <a:buFont typeface="Wingdings" panose="05000000000000000000" pitchFamily="2" charset="2"/>
              <a:buChar char="ü"/>
            </a:pPr>
            <a:r>
              <a:rPr lang="es-ES" sz="1500" dirty="0">
                <a:latin typeface="Arial Nova" panose="020B0504020202020204" pitchFamily="34" charset="0"/>
              </a:rPr>
              <a:t>Trabajar en objetivos académicos.</a:t>
            </a:r>
          </a:p>
          <a:p>
            <a:pPr marL="285750" indent="-285750">
              <a:buFont typeface="Wingdings" panose="05000000000000000000" pitchFamily="2" charset="2"/>
              <a:buChar char="ü"/>
            </a:pPr>
            <a:r>
              <a:rPr lang="es-ES" sz="1500" dirty="0">
                <a:latin typeface="Arial Nova" panose="020B0504020202020204" pitchFamily="34" charset="0"/>
              </a:rPr>
              <a:t>Haz tu tarea </a:t>
            </a:r>
          </a:p>
          <a:p>
            <a:pPr marL="285750" indent="-285750">
              <a:buFont typeface="Wingdings" panose="05000000000000000000" pitchFamily="2" charset="2"/>
              <a:buChar char="ü"/>
            </a:pPr>
            <a:r>
              <a:rPr lang="es-ES" sz="1500" dirty="0">
                <a:latin typeface="Arial Nova" panose="020B0504020202020204" pitchFamily="34" charset="0"/>
              </a:rPr>
              <a:t>Mantener la "A"</a:t>
            </a:r>
          </a:p>
          <a:p>
            <a:pPr marL="285750" indent="-285750">
              <a:buFont typeface="Wingdings" panose="05000000000000000000" pitchFamily="2" charset="2"/>
              <a:buChar char="ü"/>
            </a:pPr>
            <a:r>
              <a:rPr lang="es-ES" sz="1500" dirty="0">
                <a:latin typeface="Arial Nova" panose="020B0504020202020204" pitchFamily="34" charset="0"/>
              </a:rPr>
              <a:t>Se lo mejor que puedas ser</a:t>
            </a:r>
          </a:p>
          <a:p>
            <a:pPr marL="285750" indent="-285750">
              <a:buFont typeface="Wingdings" panose="05000000000000000000" pitchFamily="2" charset="2"/>
              <a:buChar char="ü"/>
            </a:pPr>
            <a:r>
              <a:rPr lang="es-ES" sz="1500" dirty="0">
                <a:latin typeface="Arial Nova" panose="020B0504020202020204" pitchFamily="34" charset="0"/>
              </a:rPr>
              <a:t>Lean juntos en familia</a:t>
            </a:r>
            <a:endParaRPr lang="en-US" sz="1500" dirty="0">
              <a:latin typeface="Arial Nova" panose="020B0504020202020204" pitchFamily="34" charset="0"/>
            </a:endParaRPr>
          </a:p>
        </p:txBody>
      </p:sp>
      <p:sp>
        <p:nvSpPr>
          <p:cNvPr id="27" name="TextBox 26">
            <a:extLst>
              <a:ext uri="{FF2B5EF4-FFF2-40B4-BE49-F238E27FC236}">
                <a16:creationId xmlns:a16="http://schemas.microsoft.com/office/drawing/2014/main" id="{4B7505FF-A3A8-4B42-9380-362D383F2C58}"/>
              </a:ext>
            </a:extLst>
          </p:cNvPr>
          <p:cNvSpPr txBox="1"/>
          <p:nvPr/>
        </p:nvSpPr>
        <p:spPr>
          <a:xfrm>
            <a:off x="111211" y="8340810"/>
            <a:ext cx="4287794" cy="1615827"/>
          </a:xfrm>
          <a:prstGeom prst="rect">
            <a:avLst/>
          </a:prstGeom>
          <a:noFill/>
        </p:spPr>
        <p:txBody>
          <a:bodyPr wrap="square" rtlCol="0">
            <a:spAutoFit/>
          </a:bodyPr>
          <a:lstStyle/>
          <a:p>
            <a:r>
              <a:rPr lang="es-ES" sz="1400" dirty="0">
                <a:latin typeface="Arial Nova" panose="020B0504020202020204" pitchFamily="34" charset="0"/>
              </a:rPr>
              <a:t>El mes de marzo celebramos:</a:t>
            </a:r>
          </a:p>
          <a:p>
            <a:r>
              <a:rPr lang="es-ES" sz="1400" dirty="0">
                <a:latin typeface="Arial Nova" panose="020B0504020202020204" pitchFamily="34" charset="0"/>
              </a:rPr>
              <a:t>PBIS </a:t>
            </a:r>
            <a:r>
              <a:rPr kumimoji="0" lang="en-US" sz="15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S.T.A.R.S. </a:t>
            </a:r>
            <a:r>
              <a:rPr lang="es-ES" sz="1400" dirty="0">
                <a:latin typeface="Arial Nova" panose="020B0504020202020204" pitchFamily="34" charset="0"/>
              </a:rPr>
              <a:t>ganadores de tokens- Sra. </a:t>
            </a:r>
            <a:r>
              <a:rPr lang="es-ES" sz="1400" dirty="0" err="1">
                <a:latin typeface="Arial Nova" panose="020B0504020202020204" pitchFamily="34" charset="0"/>
              </a:rPr>
              <a:t>Rodriguez</a:t>
            </a:r>
            <a:endParaRPr lang="es-ES" sz="1400" dirty="0">
              <a:latin typeface="Arial Nova" panose="020B0504020202020204" pitchFamily="34" charset="0"/>
            </a:endParaRPr>
          </a:p>
          <a:p>
            <a:r>
              <a:rPr lang="es-ES" sz="1400" dirty="0">
                <a:latin typeface="Arial Nova" panose="020B0504020202020204" pitchFamily="34" charset="0"/>
              </a:rPr>
              <a:t>Maestra del mes de marzo- Sra. </a:t>
            </a:r>
            <a:r>
              <a:rPr lang="es-ES" sz="1400" dirty="0" err="1">
                <a:latin typeface="Arial Nova" panose="020B0504020202020204" pitchFamily="34" charset="0"/>
              </a:rPr>
              <a:t>Solis</a:t>
            </a:r>
            <a:endParaRPr lang="es-ES" sz="1400" dirty="0">
              <a:latin typeface="Arial Nova" panose="020B0504020202020204" pitchFamily="34" charset="0"/>
            </a:endParaRPr>
          </a:p>
          <a:p>
            <a:r>
              <a:rPr lang="es-ES" sz="1400" dirty="0">
                <a:latin typeface="Arial Nova" panose="020B0504020202020204" pitchFamily="34" charset="0"/>
              </a:rPr>
              <a:t>Empleado del mes de marzo: Sra. Sarmiento</a:t>
            </a:r>
          </a:p>
          <a:p>
            <a:r>
              <a:rPr lang="es-ES" sz="1400" dirty="0">
                <a:latin typeface="Arial Nova" panose="020B0504020202020204" pitchFamily="34" charset="0"/>
              </a:rPr>
              <a:t>Estudiante del mes-marzo – Alexa </a:t>
            </a:r>
            <a:r>
              <a:rPr lang="es-ES" sz="1400" dirty="0" err="1">
                <a:latin typeface="Arial Nova" panose="020B0504020202020204" pitchFamily="34" charset="0"/>
              </a:rPr>
              <a:t>Gonzalez</a:t>
            </a:r>
            <a:endParaRPr lang="es-ES" sz="1400" dirty="0">
              <a:latin typeface="Arial Nova" panose="020B0504020202020204" pitchFamily="34" charset="0"/>
            </a:endParaRPr>
          </a:p>
          <a:p>
            <a:r>
              <a:rPr lang="es-ES" sz="1400" dirty="0">
                <a:latin typeface="Arial Nova" panose="020B0504020202020204" pitchFamily="34" charset="0"/>
              </a:rPr>
              <a:t>¡¡¡FELICIDADES!!!</a:t>
            </a:r>
            <a:endParaRPr lang="en-US" sz="1400" dirty="0">
              <a:latin typeface="Arial Nova" panose="020B0504020202020204" pitchFamily="34" charset="0"/>
            </a:endParaRPr>
          </a:p>
        </p:txBody>
      </p:sp>
      <p:sp>
        <p:nvSpPr>
          <p:cNvPr id="7" name="Rectangle 6">
            <a:extLst>
              <a:ext uri="{FF2B5EF4-FFF2-40B4-BE49-F238E27FC236}">
                <a16:creationId xmlns:a16="http://schemas.microsoft.com/office/drawing/2014/main" id="{DA1B6F61-5C47-D44A-9003-B2EA18C71C5B}"/>
              </a:ext>
            </a:extLst>
          </p:cNvPr>
          <p:cNvSpPr/>
          <p:nvPr/>
        </p:nvSpPr>
        <p:spPr>
          <a:xfrm>
            <a:off x="1771650" y="1123950"/>
            <a:ext cx="1657350" cy="4191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CCBD923-3358-704A-836F-37F7307E778E}"/>
              </a:ext>
            </a:extLst>
          </p:cNvPr>
          <p:cNvSpPr txBox="1"/>
          <p:nvPr/>
        </p:nvSpPr>
        <p:spPr>
          <a:xfrm>
            <a:off x="1839196" y="1085100"/>
            <a:ext cx="1340432" cy="400110"/>
          </a:xfrm>
          <a:prstGeom prst="rect">
            <a:avLst/>
          </a:prstGeom>
          <a:noFill/>
        </p:spPr>
        <p:txBody>
          <a:bodyPr wrap="none" rtlCol="0">
            <a:spAutoFit/>
          </a:bodyPr>
          <a:lstStyle/>
          <a:p>
            <a:pPr algn="ctr"/>
            <a:r>
              <a:rPr lang="en-US" sz="2000" dirty="0">
                <a:latin typeface="Arial" panose="020B0604020202020204" pitchFamily="34" charset="0"/>
                <a:cs typeface="Arial" panose="020B0604020202020204" pitchFamily="34" charset="0"/>
              </a:rPr>
              <a:t>Abril 2021</a:t>
            </a:r>
          </a:p>
        </p:txBody>
      </p:sp>
      <p:sp>
        <p:nvSpPr>
          <p:cNvPr id="2" name="TextBox 1">
            <a:extLst>
              <a:ext uri="{FF2B5EF4-FFF2-40B4-BE49-F238E27FC236}">
                <a16:creationId xmlns:a16="http://schemas.microsoft.com/office/drawing/2014/main" id="{4401EFC3-238E-468C-B8C7-862344948848}"/>
              </a:ext>
            </a:extLst>
          </p:cNvPr>
          <p:cNvSpPr txBox="1"/>
          <p:nvPr/>
        </p:nvSpPr>
        <p:spPr>
          <a:xfrm>
            <a:off x="111209" y="2208718"/>
            <a:ext cx="4287793" cy="5262979"/>
          </a:xfrm>
          <a:prstGeom prst="rect">
            <a:avLst/>
          </a:prstGeom>
          <a:noFill/>
        </p:spPr>
        <p:txBody>
          <a:bodyPr wrap="square" rtlCol="0">
            <a:spAutoFit/>
          </a:bodyPr>
          <a:lstStyle/>
          <a:p>
            <a:r>
              <a:rPr lang="es-ES" sz="1400" dirty="0">
                <a:latin typeface="Arial Nova" panose="020B0504020202020204" pitchFamily="34" charset="0"/>
              </a:rPr>
              <a:t>¡Bienvenidos estudiantes y padres! Espero que hayan tenido unas vacaciones de primavera agradables y relajantes. ¡Ahora que todos han descansado, es hora de volver a concentrarse y prepararse para acabar con el SAT-10 y el FSA! Sus maestros han trabajado increíblemente duro y han dedicado mucho tiempo y energía para asegurar su éxito. Ahora depende de ti. ¡Podemos hacer esto Bulldogs!</a:t>
            </a:r>
          </a:p>
          <a:p>
            <a:r>
              <a:rPr lang="es-ES" sz="1400" dirty="0">
                <a:latin typeface="Arial Nova" panose="020B0504020202020204" pitchFamily="34" charset="0"/>
              </a:rPr>
              <a:t>Todos los estudiantes recibieron paquetes de estudio antes de irse a las vacaciones de primavera y la tutoría después de la escuela continuará por algunas semanas más. Si todos hacemos nuestra parte, todos tendremos éxito. Aunque abril está lleno de evaluaciones, pensamos una manera de incluir algunas actividades divertidas que todos disfrutarán.</a:t>
            </a:r>
          </a:p>
          <a:p>
            <a:r>
              <a:rPr lang="es-ES" sz="1400" dirty="0">
                <a:latin typeface="Arial Nova" panose="020B0504020202020204" pitchFamily="34" charset="0"/>
              </a:rPr>
              <a:t>Por último, los padres animan a su hijo a que continúe con su arduo trabajo dentro y fuera del aula para que puedan ganar Bulldog </a:t>
            </a:r>
            <a:r>
              <a:rPr lang="es-ES" sz="1400" dirty="0" err="1">
                <a:latin typeface="Arial Nova" panose="020B0504020202020204" pitchFamily="34" charset="0"/>
              </a:rPr>
              <a:t>Bucks</a:t>
            </a:r>
            <a:r>
              <a:rPr lang="es-ES" sz="1400" dirty="0">
                <a:latin typeface="Arial Nova" panose="020B0504020202020204" pitchFamily="34" charset="0"/>
              </a:rPr>
              <a:t> y usarlos para comprar artículos en nuestra Tienda Bulldog al final del mes.</a:t>
            </a:r>
          </a:p>
          <a:p>
            <a:endParaRPr lang="es-ES" sz="1400" dirty="0">
              <a:latin typeface="Arial Nova" panose="020B0504020202020204" pitchFamily="34" charset="0"/>
            </a:endParaRPr>
          </a:p>
          <a:p>
            <a:r>
              <a:rPr lang="es-ES" sz="1400" dirty="0">
                <a:latin typeface="Arial Nova" panose="020B0504020202020204" pitchFamily="34" charset="0"/>
              </a:rPr>
              <a:t>Gracias por su continuo apoyo. Señor G</a:t>
            </a:r>
            <a:endParaRPr lang="en-US" sz="1400" dirty="0">
              <a:latin typeface="Arial Nova" panose="020B0504020202020204" pitchFamily="34" charset="0"/>
            </a:endParaRPr>
          </a:p>
        </p:txBody>
      </p:sp>
      <p:sp>
        <p:nvSpPr>
          <p:cNvPr id="4" name="TextBox 3">
            <a:extLst>
              <a:ext uri="{FF2B5EF4-FFF2-40B4-BE49-F238E27FC236}">
                <a16:creationId xmlns:a16="http://schemas.microsoft.com/office/drawing/2014/main" id="{49665EF7-E060-4427-B3E3-2703AD7E7E12}"/>
              </a:ext>
            </a:extLst>
          </p:cNvPr>
          <p:cNvSpPr txBox="1"/>
          <p:nvPr/>
        </p:nvSpPr>
        <p:spPr>
          <a:xfrm>
            <a:off x="4707924" y="3175686"/>
            <a:ext cx="3064476" cy="2400657"/>
          </a:xfrm>
          <a:prstGeom prst="rect">
            <a:avLst/>
          </a:prstGeom>
          <a:noFill/>
        </p:spPr>
        <p:txBody>
          <a:bodyPr wrap="square" rtlCol="0">
            <a:spAutoFit/>
          </a:bodyPr>
          <a:lstStyle/>
          <a:p>
            <a:r>
              <a:rPr lang="en-US" sz="1500" dirty="0">
                <a:latin typeface="Arial Nova" panose="020B0504020202020204" pitchFamily="34" charset="0"/>
              </a:rPr>
              <a:t>04/05- Spring Gram Sale Begins</a:t>
            </a:r>
          </a:p>
          <a:p>
            <a:r>
              <a:rPr lang="en-US" sz="1500" dirty="0">
                <a:latin typeface="Arial Nova" panose="020B0504020202020204" pitchFamily="34" charset="0"/>
              </a:rPr>
              <a:t>04/16- Spring Grams Sale ends</a:t>
            </a:r>
          </a:p>
          <a:p>
            <a:r>
              <a:rPr lang="en-US" sz="1500" dirty="0">
                <a:latin typeface="Arial Nova" panose="020B0504020202020204" pitchFamily="34" charset="0"/>
              </a:rPr>
              <a:t>04/22- Earth Day</a:t>
            </a:r>
          </a:p>
          <a:p>
            <a:r>
              <a:rPr lang="en-US" sz="1500" dirty="0">
                <a:latin typeface="Arial Nova" panose="020B0504020202020204" pitchFamily="34" charset="0"/>
              </a:rPr>
              <a:t>04/23- Spring Pictures-$5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prstClr val="black"/>
                </a:solidFill>
                <a:effectLst/>
                <a:uLnTx/>
                <a:uFillTx/>
                <a:latin typeface="Arial Nova" panose="020B0504020202020204" pitchFamily="34" charset="0"/>
                <a:ea typeface="+mn-ea"/>
                <a:cs typeface="+mn-cs"/>
              </a:rPr>
              <a:t>04/27- SOM Breakfast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500" dirty="0">
                <a:solidFill>
                  <a:prstClr val="black"/>
                </a:solidFill>
                <a:latin typeface="Arial Nova" panose="020B0504020202020204" pitchFamily="34" charset="0"/>
              </a:rPr>
              <a:t>04/28- Bulldog Store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500" dirty="0">
                <a:solidFill>
                  <a:prstClr val="black"/>
                </a:solidFill>
                <a:latin typeface="Arial Nova" panose="020B0504020202020204" pitchFamily="34" charset="0"/>
              </a:rPr>
              <a:t>04/29- PBIS Social</a:t>
            </a:r>
            <a:endParaRPr lang="en-US" sz="1500" dirty="0">
              <a:latin typeface="Arial Nova" panose="020B0504020202020204" pitchFamily="34" charset="0"/>
            </a:endParaRPr>
          </a:p>
          <a:p>
            <a:r>
              <a:rPr lang="en-US" sz="1500" dirty="0">
                <a:latin typeface="Arial Nova" panose="020B0504020202020204" pitchFamily="34" charset="0"/>
              </a:rPr>
              <a:t>04/30- Spring Fling Dance</a:t>
            </a:r>
          </a:p>
          <a:p>
            <a:r>
              <a:rPr lang="en-US" sz="1500" dirty="0">
                <a:solidFill>
                  <a:prstClr val="black"/>
                </a:solidFill>
                <a:latin typeface="Arial Nova" panose="020B0504020202020204" pitchFamily="34" charset="0"/>
              </a:rPr>
              <a:t>Tuesdays/Thursdays- Donuts Sale</a:t>
            </a:r>
          </a:p>
          <a:p>
            <a:r>
              <a:rPr lang="en-US" sz="1500" dirty="0">
                <a:latin typeface="Arial Nova" panose="020B0504020202020204" pitchFamily="34" charset="0"/>
              </a:rPr>
              <a:t>Fridays– Snow Cones Sale</a:t>
            </a:r>
          </a:p>
        </p:txBody>
      </p:sp>
    </p:spTree>
    <p:extLst>
      <p:ext uri="{BB962C8B-B14F-4D97-AF65-F5344CB8AC3E}">
        <p14:creationId xmlns:p14="http://schemas.microsoft.com/office/powerpoint/2010/main" val="37491683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1970</TotalTime>
  <Words>606</Words>
  <Application>Microsoft Office PowerPoint</Application>
  <PresentationFormat>Custom</PresentationFormat>
  <Paragraphs>61</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Nova</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Yesenia Perez</dc:creator>
  <cp:lastModifiedBy>guillermogonzalez17@yahoo.com</cp:lastModifiedBy>
  <cp:revision>35</cp:revision>
  <cp:lastPrinted>2020-01-06T15:42:52Z</cp:lastPrinted>
  <dcterms:created xsi:type="dcterms:W3CDTF">2019-08-16T15:44:38Z</dcterms:created>
  <dcterms:modified xsi:type="dcterms:W3CDTF">2021-04-01T13:13:12Z</dcterms:modified>
</cp:coreProperties>
</file>